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8" r:id="rId3"/>
    <p:sldId id="272" r:id="rId4"/>
    <p:sldId id="280" r:id="rId5"/>
    <p:sldId id="273" r:id="rId6"/>
    <p:sldId id="274" r:id="rId7"/>
    <p:sldId id="275" r:id="rId8"/>
    <p:sldId id="276" r:id="rId9"/>
    <p:sldId id="277" r:id="rId10"/>
    <p:sldId id="279" r:id="rId11"/>
    <p:sldId id="271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0" autoAdjust="0"/>
    <p:restoredTop sz="94660"/>
  </p:normalViewPr>
  <p:slideViewPr>
    <p:cSldViewPr>
      <p:cViewPr varScale="1">
        <p:scale>
          <a:sx n="92" d="100"/>
          <a:sy n="92" d="100"/>
        </p:scale>
        <p:origin x="-1195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FB97-E493-423A-A969-F95A36B333AE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BA2F-A1DD-4F5B-BE91-9D698B7C42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8E8C-478A-4E6F-A44A-BD88A7C7B70D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970CD-538F-4956-B5E6-4360E10E72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1097-FB5D-4A9B-87FD-6301A96DD8AF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7395-CE3F-4063-ADDE-81EC1FF81E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E492C-6E4D-4F5A-9F7D-A81DFE7D7295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2998C-8922-4C8F-A9B2-60263590A4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CD09-C28B-4420-9A3E-50EAF4B6D7D6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81E24-B37E-415E-AD0D-BFB9181FD4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8CD1D-FB0F-4E58-A8D7-38B96D80EED5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3B6F0-B2FB-4E5E-B4A4-5BBD70C14F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92CFB-F1F4-4481-8CC4-829441C749ED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D1E3C-8FB0-4237-8531-EE73327BBB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F35D-5C61-4BDF-9201-5C5AEB948885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635F4-D914-4A8D-9D45-E375213CD5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2609-33D9-43BF-B1C3-ECB79F024CC3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A58AC-FAE5-4E9F-A1B4-FFCFBE0587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D587D-D7F2-40A9-8155-141CC00A0B3D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1BBBD-E19A-4C13-B9A9-A6F814F1EF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E97E4-5AB5-4E9E-892A-32D77A2F16E2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9F0B-CF47-437D-9F76-F58112DE61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06C8-A1F0-4C23-B8B7-83F0CAA3BFA9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B45A9-6F96-4493-B5BA-49E88E9330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C6CF2C-7D56-4502-AFD1-B2EEBAB31E04}" type="datetimeFigureOut">
              <a:rPr lang="ru-RU"/>
              <a:pPr>
                <a:defRPr/>
              </a:pPr>
              <a:t>28.01.2020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A83452-58BC-4BFE-90CA-4D68DCFBA8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6" r:id="rId2"/>
    <p:sldLayoutId id="2147483758" r:id="rId3"/>
    <p:sldLayoutId id="2147483755" r:id="rId4"/>
    <p:sldLayoutId id="2147483754" r:id="rId5"/>
    <p:sldLayoutId id="2147483753" r:id="rId6"/>
    <p:sldLayoutId id="2147483752" r:id="rId7"/>
    <p:sldLayoutId id="2147483751" r:id="rId8"/>
    <p:sldLayoutId id="2147483759" r:id="rId9"/>
    <p:sldLayoutId id="2147483750" r:id="rId10"/>
    <p:sldLayoutId id="2147483749" r:id="rId11"/>
    <p:sldLayoutId id="21474837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7488832" cy="11942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40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Муниципальное  бюджетное дошкольное образовательное учреждение </a:t>
            </a:r>
            <a:br>
              <a:rPr lang="ru-RU" sz="140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ru-RU" sz="140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«Детский сад № 65 «Дельфин» оздоровительной и компенсирующей направленности»</a:t>
            </a:r>
            <a:br>
              <a:rPr lang="ru-RU" sz="140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</a:br>
            <a:endParaRPr lang="ru-RU" sz="1400" b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31587" y="620688"/>
            <a:ext cx="7830092" cy="369332"/>
          </a:xfrm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1800" b="1" dirty="0" smtClean="0">
                <a:solidFill>
                  <a:schemeClr val="bg1"/>
                </a:solidFill>
              </a:rPr>
              <a:t>YI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err="1" smtClean="0">
                <a:solidFill>
                  <a:schemeClr val="bg1"/>
                </a:solidFill>
              </a:rPr>
              <a:t>Железногорский</a:t>
            </a:r>
            <a:r>
              <a:rPr lang="ru-RU" sz="1800" b="1" dirty="0" smtClean="0">
                <a:solidFill>
                  <a:schemeClr val="bg1"/>
                </a:solidFill>
              </a:rPr>
              <a:t> образовательный форум </a:t>
            </a:r>
            <a:endParaRPr lang="en-US" sz="1800" b="1" i="1" cap="all" dirty="0" smtClean="0">
              <a:ln w="500">
                <a:solidFill>
                  <a:srgbClr val="B13F9A">
                    <a:shade val="20000"/>
                    <a:satMod val="120000"/>
                  </a:srgbClr>
                </a:solidFill>
              </a:ln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7" name="Picture 2" descr="C:\Users\Позитроника\Documents\документы\фото коллектива\фасад детсад\IMG_30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3015961" cy="1800905"/>
          </a:xfrm>
          <a:prstGeom prst="ellipse">
            <a:avLst/>
          </a:prstGeom>
          <a:ln w="63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835150" y="4221163"/>
            <a:ext cx="5761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71550" y="3284538"/>
            <a:ext cx="7345363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«Организация поддержки и развития </a:t>
            </a:r>
            <a:endParaRPr lang="en-US" sz="2800" b="1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детей с синдромом дефицита внимания и</a:t>
            </a:r>
            <a:endParaRPr lang="en-US" sz="2800" b="1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гиперактивностью</a:t>
            </a:r>
            <a:r>
              <a:rPr lang="ru-RU" sz="2400" b="1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» </a:t>
            </a:r>
          </a:p>
          <a:p>
            <a:pPr algn="ctr">
              <a:spcBef>
                <a:spcPct val="50000"/>
              </a:spcBef>
              <a:defRPr/>
            </a:pPr>
            <a:endParaRPr lang="ru-RU" sz="2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4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684213" y="1052513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2800" b="1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800" b="1" smtClean="0">
                <a:solidFill>
                  <a:schemeClr val="accent1"/>
                </a:solidFill>
                <a:cs typeface="Times New Roman" pitchFamily="18" charset="0"/>
              </a:rPr>
              <a:t>Сопровождение, которое готова  обеспечить команда:</a:t>
            </a:r>
            <a:endParaRPr lang="ru-RU" sz="2800" smtClean="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200" smtClean="0">
              <a:cs typeface="Times New Roman" pitchFamily="18" charset="0"/>
            </a:endParaRPr>
          </a:p>
          <a:p>
            <a:r>
              <a:rPr lang="ru-RU" sz="2400" smtClean="0">
                <a:cs typeface="Times New Roman" pitchFamily="18" charset="0"/>
              </a:rPr>
              <a:t>Консультационное сопровождение</a:t>
            </a:r>
          </a:p>
          <a:p>
            <a:r>
              <a:rPr lang="ru-RU" sz="2400" smtClean="0">
                <a:cs typeface="Times New Roman" pitchFamily="18" charset="0"/>
              </a:rPr>
              <a:t>Провести семинар</a:t>
            </a:r>
            <a:endParaRPr lang="ru-RU" smtClean="0"/>
          </a:p>
          <a:p>
            <a:r>
              <a:rPr lang="ru-RU" sz="2400" smtClean="0">
                <a:cs typeface="Times New Roman" pitchFamily="18" charset="0"/>
              </a:rPr>
              <a:t>Предоставить методические материалы</a:t>
            </a:r>
          </a:p>
          <a:p>
            <a:pPr>
              <a:buFont typeface="Wingdings 2" pitchFamily="18" charset="2"/>
              <a:buNone/>
            </a:pPr>
            <a:endParaRPr lang="ru-RU" sz="2400" smtClean="0">
              <a:cs typeface="Times New Roman" pitchFamily="18" charset="0"/>
            </a:endParaRPr>
          </a:p>
          <a:p>
            <a:endParaRPr lang="ru-RU" sz="2400" smtClean="0">
              <a:cs typeface="Times New Roman" pitchFamily="18" charset="0"/>
            </a:endParaRPr>
          </a:p>
          <a:p>
            <a:endParaRPr lang="ru-RU" sz="2400" smtClean="0">
              <a:cs typeface="Times New Roman" pitchFamily="18" charset="0"/>
            </a:endParaRPr>
          </a:p>
          <a:p>
            <a:endParaRPr lang="ru-RU" smtClean="0"/>
          </a:p>
          <a:p>
            <a:pPr>
              <a:lnSpc>
                <a:spcPct val="115000"/>
              </a:lnSpc>
              <a:spcBef>
                <a:spcPct val="0"/>
              </a:spcBef>
              <a:buClrTx/>
              <a:buSzTx/>
              <a:buFont typeface="Arial" charset="0"/>
              <a:buNone/>
            </a:pPr>
            <a:endParaRPr lang="ru-RU" sz="2400" smtClean="0">
              <a:cs typeface="Times New Roman" pitchFamily="18" charset="0"/>
            </a:endParaRPr>
          </a:p>
          <a:p>
            <a:endParaRPr lang="ru-RU" sz="24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400" smtClean="0"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ru-RU" sz="24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684213" y="908050"/>
            <a:ext cx="8002587" cy="72075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1"/>
                </a:solidFill>
                <a:latin typeface="Constantia" pitchFamily="18" charset="0"/>
              </a:rPr>
              <a:t>Практика была  представлена: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68313" y="1628801"/>
            <a:ext cx="8229600" cy="4676750"/>
          </a:xfrm>
        </p:spPr>
        <p:txBody>
          <a:bodyPr/>
          <a:lstStyle/>
          <a:p>
            <a:r>
              <a:rPr lang="ru-RU" sz="2400" dirty="0" smtClean="0"/>
              <a:t>Семинар-совещание руководителей  ДОУ  ЗАТО г.Железногорск «Образовательная среда ДОУ как средство поддержки детской инициативы и самостоятельности» - 2018 г.</a:t>
            </a:r>
          </a:p>
          <a:p>
            <a:r>
              <a:rPr lang="ru-RU" sz="2400" dirty="0" smtClean="0"/>
              <a:t>Всероссийский </a:t>
            </a:r>
            <a:r>
              <a:rPr lang="ru-RU" sz="2400" dirty="0" smtClean="0">
                <a:latin typeface="Arial" charset="0"/>
              </a:rPr>
              <a:t>к</a:t>
            </a:r>
            <a:r>
              <a:rPr lang="ru-RU" sz="2400" dirty="0" smtClean="0"/>
              <a:t>онкурс </a:t>
            </a:r>
            <a:r>
              <a:rPr lang="ru-RU" sz="2400" dirty="0" smtClean="0">
                <a:latin typeface="Arial" charset="0"/>
              </a:rPr>
              <a:t>им Л.С. </a:t>
            </a:r>
            <a:r>
              <a:rPr lang="ru-RU" sz="2400" dirty="0" err="1" smtClean="0"/>
              <a:t>Выготского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Конкурс педагогических работников, владеющих технологиями работы с детьми, в соответствующими требованиям ГК «</a:t>
            </a:r>
            <a:r>
              <a:rPr lang="ru-RU" sz="2400" dirty="0" err="1" smtClean="0"/>
              <a:t>Росатом</a:t>
            </a:r>
            <a:r>
              <a:rPr lang="ru-RU" sz="2400" dirty="0" smtClean="0"/>
              <a:t>» «Школа </a:t>
            </a:r>
            <a:r>
              <a:rPr lang="ru-RU" sz="2400" dirty="0" err="1" smtClean="0"/>
              <a:t>Росатома</a:t>
            </a:r>
            <a:r>
              <a:rPr lang="ru-RU" sz="2400" dirty="0" smtClean="0"/>
              <a:t>» -2018 г.</a:t>
            </a:r>
          </a:p>
          <a:p>
            <a:r>
              <a:rPr lang="ru-RU" sz="2400" dirty="0" smtClean="0"/>
              <a:t>Сибирский образовательный форум – 2019 г.</a:t>
            </a:r>
          </a:p>
          <a:p>
            <a:r>
              <a:rPr lang="ru-RU" sz="2400" dirty="0" smtClean="0"/>
              <a:t>Конкурс профессионального педагогического мастерства «Преемственность  и инновации в образовании» - 2019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7393" y="1781315"/>
            <a:ext cx="6971675" cy="199838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07" name="Group 35"/>
          <p:cNvGraphicFramePr>
            <a:graphicFrameLocks noGrp="1"/>
          </p:cNvGraphicFramePr>
          <p:nvPr/>
        </p:nvGraphicFramePr>
        <p:xfrm>
          <a:off x="738188" y="1700213"/>
          <a:ext cx="7669212" cy="4248472"/>
        </p:xfrm>
        <a:graphic>
          <a:graphicData uri="http://schemas.openxmlformats.org/drawingml/2006/table">
            <a:tbl>
              <a:tblPr/>
              <a:tblGrid>
                <a:gridCol w="2052637"/>
                <a:gridCol w="2735263"/>
                <a:gridCol w="2881312"/>
              </a:tblGrid>
              <a:tr h="1789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Тип практики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Направление практики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На какую группу участников образовательной деятельности направлена практика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9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педагогическая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Построение образовательной среды ДОУ для достижения новых образовательных результатов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Воспитанники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Родители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Воспитатели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55650" y="620713"/>
            <a:ext cx="8305800" cy="936625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/>
            </a:r>
            <a:br>
              <a:rPr lang="ru-RU" sz="4800" b="1" i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650" y="836613"/>
          <a:ext cx="7704856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«Организация поддержки и развития детей</a:t>
                      </a:r>
                    </a:p>
                    <a:p>
                      <a:pPr algn="ctr"/>
                      <a:r>
                        <a:rPr lang="ru-RU" dirty="0" smtClean="0"/>
                        <a:t> с синдромом дефицита внимания и  </a:t>
                      </a:r>
                      <a:r>
                        <a:rPr lang="ru-RU" dirty="0" err="1" smtClean="0"/>
                        <a:t>гиперактивностью</a:t>
                      </a:r>
                      <a:r>
                        <a:rPr lang="ru-RU" dirty="0" smtClean="0"/>
                        <a:t>»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4663" y="767588"/>
            <a:ext cx="8305800" cy="114300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/>
              <a:t> </a:t>
            </a:r>
            <a:r>
              <a:rPr lang="ru-RU" sz="3200" b="1" dirty="0" smtClean="0">
                <a:latin typeface="+mn-lt"/>
              </a:rPr>
              <a:t>Данные статистики</a:t>
            </a:r>
            <a:endParaRPr lang="ru-RU" sz="3200" dirty="0">
              <a:latin typeface="+mn-lt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916113"/>
            <a:ext cx="768985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дети</a:t>
            </a:r>
            <a:r>
              <a:rPr lang="ru-RU" b="1" smtClean="0">
                <a:latin typeface="Arial" charset="0"/>
              </a:rPr>
              <a:t>,</a:t>
            </a:r>
            <a:r>
              <a:rPr lang="ru-RU" b="1" smtClean="0"/>
              <a:t> имеющие  диагноз СДВГ</a:t>
            </a:r>
            <a:r>
              <a:rPr lang="ru-RU" b="1" smtClean="0">
                <a:latin typeface="Arial" charset="0"/>
              </a:rPr>
              <a:t>: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  <a:p>
            <a:r>
              <a:rPr lang="ru-RU" b="1" smtClean="0"/>
              <a:t>в Великобритании от 1 до 3% </a:t>
            </a:r>
          </a:p>
          <a:p>
            <a:r>
              <a:rPr lang="ru-RU" b="1" smtClean="0"/>
              <a:t>в Италии – от 3 до 10%, </a:t>
            </a:r>
          </a:p>
          <a:p>
            <a:r>
              <a:rPr lang="ru-RU" b="1" smtClean="0"/>
              <a:t>в Австралии – от 7 до 10%,</a:t>
            </a:r>
          </a:p>
          <a:p>
            <a:r>
              <a:rPr lang="ru-RU" b="1" smtClean="0"/>
              <a:t>в России и США проживают от 4 до 18% таких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200" b="1" smtClean="0">
                <a:solidFill>
                  <a:schemeClr val="tx2"/>
                </a:solidFill>
              </a:rPr>
              <a:t>Ключевые слова:</a:t>
            </a:r>
          </a:p>
          <a:p>
            <a:r>
              <a:rPr lang="ru-RU" smtClean="0"/>
              <a:t>Самостоятельность</a:t>
            </a:r>
          </a:p>
          <a:p>
            <a:r>
              <a:rPr lang="ru-RU" smtClean="0"/>
              <a:t>Инициативность</a:t>
            </a:r>
          </a:p>
          <a:p>
            <a:r>
              <a:rPr lang="ru-RU" smtClean="0"/>
              <a:t>Свобода выбора</a:t>
            </a:r>
          </a:p>
          <a:p>
            <a:r>
              <a:rPr lang="ru-RU" smtClean="0"/>
              <a:t>Партнёрство</a:t>
            </a:r>
          </a:p>
          <a:p>
            <a:r>
              <a:rPr lang="ru-RU" smtClean="0"/>
              <a:t>Планирование своих действий и самоконтроль над ними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99122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200" b="1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200" b="1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Цель: </a:t>
            </a:r>
            <a:endParaRPr lang="ru-RU" sz="3200" b="1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200" dirty="0" smtClean="0"/>
              <a:t>создание условий для развития способностей планирования своих действий и самоконтроля над ними, повышения концентрации и объема внимания.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200" b="1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Задачи: 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снизить эмоциональное напряжение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обучить приемлемым способам выплескивания отрицательной энергии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обучить планированию своих действий, управлению собственным поведением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развивать внимание и коммуникативные навыки.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468313" y="765175"/>
            <a:ext cx="8229600" cy="55594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chemeClr val="tx2"/>
                </a:solidFill>
              </a:rPr>
              <a:t>Основная идея практики: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Создание условий для развития способностей планирования своих действий и самоконтроля над ними, снижение эмоционального напряжения, повышения концентрации и объема внимания, развитие коммуникативных навыков  посредством игровых сеансов.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>
          <a:xfrm>
            <a:off x="468313" y="836613"/>
            <a:ext cx="8229600" cy="53292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chemeClr val="tx2"/>
                </a:solidFill>
              </a:rPr>
              <a:t>Средства, через которые </a:t>
            </a:r>
            <a:endParaRPr lang="ru-RU" sz="3200" b="1" smtClean="0">
              <a:solidFill>
                <a:schemeClr val="tx2"/>
              </a:solidFill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chemeClr val="tx2"/>
                </a:solidFill>
              </a:rPr>
              <a:t>реализуется практика:</a:t>
            </a:r>
            <a:r>
              <a:rPr lang="ru-RU" sz="2400" b="1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ru-RU" sz="2400" b="1" smtClean="0">
              <a:solidFill>
                <a:schemeClr val="tx2"/>
              </a:solidFill>
            </a:endParaRPr>
          </a:p>
          <a:p>
            <a:r>
              <a:rPr lang="ru-RU" smtClean="0"/>
              <a:t>Игровая технология</a:t>
            </a:r>
          </a:p>
          <a:p>
            <a:r>
              <a:rPr lang="ru-RU" smtClean="0"/>
              <a:t>Арт-технология</a:t>
            </a:r>
          </a:p>
          <a:p>
            <a:r>
              <a:rPr lang="ru-RU" smtClean="0"/>
              <a:t>Личностно-ориентированный подход</a:t>
            </a:r>
          </a:p>
          <a:p>
            <a:r>
              <a:rPr lang="ru-RU" smtClean="0"/>
              <a:t>Способ оказания недирективной помощи в процессе работы с детьми</a:t>
            </a:r>
          </a:p>
          <a:p>
            <a:r>
              <a:rPr lang="ru-RU" smtClean="0"/>
              <a:t>Создание РППС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323850" y="765175"/>
            <a:ext cx="8640763" cy="554355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smtClean="0">
                <a:solidFill>
                  <a:schemeClr val="tx2"/>
                </a:solidFill>
              </a:rPr>
              <a:t>Структура интегрированных игровых сеансов: </a:t>
            </a: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Закличка</a:t>
            </a:r>
            <a:endParaRPr lang="ru-RU" sz="200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006600"/>
                </a:solidFill>
              </a:rPr>
              <a:t>Игровое</a:t>
            </a:r>
            <a:r>
              <a:rPr lang="ru-RU" sz="2000" b="1" smtClean="0"/>
              <a:t> </a:t>
            </a:r>
            <a:r>
              <a:rPr lang="ru-RU" sz="2000" b="1" smtClean="0">
                <a:solidFill>
                  <a:srgbClr val="FF0000"/>
                </a:solidFill>
              </a:rPr>
              <a:t>время</a:t>
            </a:r>
            <a:r>
              <a:rPr lang="ru-RU" sz="2000" smtClean="0">
                <a:solidFill>
                  <a:srgbClr val="FF0000"/>
                </a:solidFill>
              </a:rPr>
              <a:t>.</a:t>
            </a:r>
            <a:r>
              <a:rPr lang="ru-RU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Закличка </a:t>
            </a:r>
            <a:endParaRPr lang="ru-RU" sz="2000" b="1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006600"/>
                </a:solidFill>
              </a:rPr>
              <a:t>Игровое</a:t>
            </a:r>
            <a:r>
              <a:rPr lang="ru-RU" sz="2000" b="1" smtClean="0"/>
              <a:t> </a:t>
            </a:r>
            <a:r>
              <a:rPr lang="ru-RU" sz="2000" b="1" smtClean="0">
                <a:solidFill>
                  <a:srgbClr val="FF0000"/>
                </a:solidFill>
              </a:rPr>
              <a:t>время</a:t>
            </a: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Закличка</a:t>
            </a: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006600"/>
                </a:solidFill>
              </a:rPr>
              <a:t>Игровое</a:t>
            </a:r>
            <a:r>
              <a:rPr lang="ru-RU" sz="2000" b="1" smtClean="0"/>
              <a:t> </a:t>
            </a:r>
            <a:r>
              <a:rPr lang="ru-RU" sz="2000" b="1" smtClean="0">
                <a:solidFill>
                  <a:srgbClr val="FF0000"/>
                </a:solidFill>
              </a:rPr>
              <a:t>время</a:t>
            </a: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Закличка</a:t>
            </a: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006600"/>
                </a:solidFill>
              </a:rPr>
              <a:t>Игровое</a:t>
            </a:r>
            <a:r>
              <a:rPr lang="ru-RU" sz="2000" b="1" smtClean="0"/>
              <a:t> </a:t>
            </a:r>
            <a:r>
              <a:rPr lang="ru-RU" sz="2000" b="1" smtClean="0">
                <a:solidFill>
                  <a:srgbClr val="FF0000"/>
                </a:solidFill>
              </a:rPr>
              <a:t>время</a:t>
            </a: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Закличка</a:t>
            </a: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Игра с правилами</a:t>
            </a:r>
            <a:r>
              <a:rPr lang="ru-RU" sz="2000" smtClean="0"/>
              <a:t> </a:t>
            </a:r>
            <a:endParaRPr lang="ru-RU" sz="20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006600"/>
                </a:solidFill>
              </a:rPr>
              <a:t>Невербальная коммуникация</a:t>
            </a:r>
            <a:r>
              <a:rPr lang="ru-RU" sz="2000" smtClean="0">
                <a:solidFill>
                  <a:srgbClr val="006600"/>
                </a:solidFill>
              </a:rPr>
              <a:t> </a:t>
            </a:r>
            <a:endParaRPr lang="ru-RU" sz="2000" smtClean="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Релак</a:t>
            </a:r>
            <a:r>
              <a:rPr lang="ru-RU" sz="2000" b="1" smtClean="0">
                <a:solidFill>
                  <a:srgbClr val="006600"/>
                </a:solidFill>
              </a:rPr>
              <a:t>сация</a:t>
            </a:r>
            <a:r>
              <a:rPr lang="ru-RU" sz="2000" smtClean="0">
                <a:solidFill>
                  <a:srgbClr val="006600"/>
                </a:solidFill>
              </a:rPr>
              <a:t> </a:t>
            </a:r>
            <a:endParaRPr lang="ru-RU" sz="2000" smtClean="0">
              <a:solidFill>
                <a:srgbClr val="0066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Игра «Сороконожка»</a:t>
            </a:r>
            <a:r>
              <a:rPr lang="ru-RU" sz="2000" smtClean="0"/>
              <a:t> </a:t>
            </a:r>
            <a:endParaRPr lang="ru-RU" sz="20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000" b="1" smtClean="0">
                <a:solidFill>
                  <a:srgbClr val="FF0000"/>
                </a:solidFill>
              </a:rPr>
              <a:t>Общий</a:t>
            </a:r>
            <a:r>
              <a:rPr lang="ru-RU" sz="2000" b="1" smtClean="0"/>
              <a:t> </a:t>
            </a:r>
            <a:r>
              <a:rPr lang="ru-RU" sz="2000" b="1" smtClean="0">
                <a:solidFill>
                  <a:srgbClr val="006600"/>
                </a:solidFill>
              </a:rPr>
              <a:t>круг</a:t>
            </a:r>
            <a:endParaRPr lang="ru-RU" sz="20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250825" y="692150"/>
            <a:ext cx="8229600" cy="5110163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b="1" dirty="0" smtClean="0"/>
              <a:t>	</a:t>
            </a:r>
            <a:r>
              <a:rPr lang="ru-RU" sz="3200" b="1" dirty="0" smtClean="0">
                <a:solidFill>
                  <a:schemeClr val="accent1"/>
                </a:solidFill>
              </a:rPr>
              <a:t>Результаты: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b="1" u="sng" dirty="0" smtClean="0"/>
              <a:t>2017 </a:t>
            </a:r>
            <a:r>
              <a:rPr lang="ru-RU" sz="2200" b="1" u="sng" dirty="0" smtClean="0"/>
              <a:t>-</a:t>
            </a:r>
            <a:r>
              <a:rPr lang="ru-RU" sz="2200" b="1" u="sng" dirty="0" smtClean="0"/>
              <a:t>2018 </a:t>
            </a:r>
            <a:r>
              <a:rPr lang="ru-RU" sz="2200" b="1" u="sng" dirty="0" smtClean="0"/>
              <a:t>гг.: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 улучшение свойств внимания – 73% детей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 повышение усидчивости и организованности- 58% 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улучшение навыков произвольности регуляции деятельности- 78%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улучшение коммуникативных навыков- 91%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200" b="1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b="1" u="sng" dirty="0" smtClean="0"/>
              <a:t>2018-2019 </a:t>
            </a:r>
            <a:r>
              <a:rPr lang="ru-RU" sz="2200" b="1" u="sng" dirty="0" smtClean="0"/>
              <a:t>гг.: 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улучшение свойств внимания – 79% детей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повышение усидчивости и организованности- 71% 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улучшение навыков произвольности регуляции деятельности- 73%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улучшение коммуникативных навыков- 85%</a:t>
            </a:r>
            <a:r>
              <a:rPr lang="ru-RU" sz="2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2231</TotalTime>
  <Words>347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Муниципальное  бюджетное дошкольное образовательное учреждение  «Детский сад № 65 «Дельфин» оздоровительной и компенсирующей направленности» </vt:lpstr>
      <vt:lpstr> </vt:lpstr>
      <vt:lpstr> Данные статистики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Практика была  представлена: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«Детский сад №65 «Дельфин» оздоровительной и компенсирующей направленности</dc:title>
  <dc:creator>Позитроника</dc:creator>
  <cp:lastModifiedBy>Позитроника</cp:lastModifiedBy>
  <cp:revision>213</cp:revision>
  <dcterms:created xsi:type="dcterms:W3CDTF">2017-10-09T08:15:06Z</dcterms:created>
  <dcterms:modified xsi:type="dcterms:W3CDTF">2020-01-28T07:49:18Z</dcterms:modified>
</cp:coreProperties>
</file>